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91EF-3678-47A1-ADE0-488BCBC9E884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168-D5E9-4287-BC6A-46B746559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24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91EF-3678-47A1-ADE0-488BCBC9E884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168-D5E9-4287-BC6A-46B746559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4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91EF-3678-47A1-ADE0-488BCBC9E884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168-D5E9-4287-BC6A-46B74655969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235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91EF-3678-47A1-ADE0-488BCBC9E884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168-D5E9-4287-BC6A-46B746559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54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91EF-3678-47A1-ADE0-488BCBC9E884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168-D5E9-4287-BC6A-46B74655969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4314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91EF-3678-47A1-ADE0-488BCBC9E884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168-D5E9-4287-BC6A-46B746559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49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91EF-3678-47A1-ADE0-488BCBC9E884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168-D5E9-4287-BC6A-46B746559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43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91EF-3678-47A1-ADE0-488BCBC9E884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168-D5E9-4287-BC6A-46B746559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0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91EF-3678-47A1-ADE0-488BCBC9E884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168-D5E9-4287-BC6A-46B746559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5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91EF-3678-47A1-ADE0-488BCBC9E884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168-D5E9-4287-BC6A-46B746559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70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91EF-3678-47A1-ADE0-488BCBC9E884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168-D5E9-4287-BC6A-46B746559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5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91EF-3678-47A1-ADE0-488BCBC9E884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168-D5E9-4287-BC6A-46B746559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7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91EF-3678-47A1-ADE0-488BCBC9E884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168-D5E9-4287-BC6A-46B746559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2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91EF-3678-47A1-ADE0-488BCBC9E884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168-D5E9-4287-BC6A-46B746559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0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91EF-3678-47A1-ADE0-488BCBC9E884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168-D5E9-4287-BC6A-46B746559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1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91EF-3678-47A1-ADE0-488BCBC9E884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168-D5E9-4287-BC6A-46B746559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1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091EF-3678-47A1-ADE0-488BCBC9E884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D19B168-D5E9-4287-BC6A-46B746559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4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2.jpe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59" y="0"/>
            <a:ext cx="6385847" cy="68205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3958" y="641445"/>
            <a:ext cx="6100549" cy="264687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8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6337" y="3391406"/>
            <a:ext cx="235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দৈর্ঘ্য=১ সেঃ মিঃ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8999246">
            <a:off x="2880695" y="2473874"/>
            <a:ext cx="2304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প্রস্থ =১ সেঃমিঃ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285582" y="1415642"/>
            <a:ext cx="2375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উচ্চতা=১সেঃমিঃ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1279652" y="1568455"/>
            <a:ext cx="2093675" cy="1844813"/>
          </a:xfrm>
          <a:prstGeom prst="cube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ube 5"/>
          <p:cNvSpPr/>
          <p:nvPr/>
        </p:nvSpPr>
        <p:spPr>
          <a:xfrm>
            <a:off x="1246995" y="1558200"/>
            <a:ext cx="2093675" cy="1844813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3012" y="3855203"/>
            <a:ext cx="10282518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 ঘন সেন্টিমিটার = ১মিলিলিটার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1" y="4575646"/>
            <a:ext cx="10242175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 ০০০ঘন সেন্টিমিটার = ১০০০মিলিলিটার = ১লিটার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6" r="9429"/>
          <a:stretch/>
        </p:blipFill>
        <p:spPr>
          <a:xfrm>
            <a:off x="4800600" y="1117178"/>
            <a:ext cx="2550312" cy="26928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39906" y="5296089"/>
            <a:ext cx="10228728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 ঘন সেন্টিমিটার = ১মিলিলিটার  বিশুদ্ধ পানির ওজন = ১ গ্রাম।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2" t="41410" r="11548" b="22247"/>
          <a:stretch/>
        </p:blipFill>
        <p:spPr>
          <a:xfrm rot="8015257">
            <a:off x="1129154" y="342138"/>
            <a:ext cx="919472" cy="18288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693304" y="662739"/>
            <a:ext cx="1317096" cy="1013661"/>
            <a:chOff x="6531504" y="662739"/>
            <a:chExt cx="1317096" cy="1013661"/>
          </a:xfrm>
        </p:grpSpPr>
        <p:sp>
          <p:nvSpPr>
            <p:cNvPr id="13" name="Can 12"/>
            <p:cNvSpPr/>
            <p:nvPr/>
          </p:nvSpPr>
          <p:spPr>
            <a:xfrm>
              <a:off x="6726028" y="821207"/>
              <a:ext cx="928045" cy="747248"/>
            </a:xfrm>
            <a:prstGeom prst="can">
              <a:avLst/>
            </a:prstGeom>
            <a:solidFill>
              <a:srgbClr val="CCFF99"/>
            </a:solidFill>
            <a:ln>
              <a:solidFill>
                <a:srgbClr val="CC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1504" y="662739"/>
              <a:ext cx="1317096" cy="1013661"/>
            </a:xfrm>
            <a:prstGeom prst="rect">
              <a:avLst/>
            </a:prstGeom>
          </p:spPr>
        </p:pic>
      </p:grpSp>
      <p:cxnSp>
        <p:nvCxnSpPr>
          <p:cNvPr id="15" name="Straight Arrow Connector 14"/>
          <p:cNvCxnSpPr/>
          <p:nvPr/>
        </p:nvCxnSpPr>
        <p:spPr>
          <a:xfrm>
            <a:off x="5900057" y="2463589"/>
            <a:ext cx="14900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90101" y="2171201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 = গ্রাম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9906" y="6082879"/>
            <a:ext cx="10215282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১লিটার  বিশুদ্ধ পানির ওজন = ১ কিলোগ্রাম।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400" y="8212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70761" y="520459"/>
            <a:ext cx="310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তাপমাত্রা ৪</a:t>
            </a:r>
            <a:r>
              <a:rPr lang="bn-IN" sz="3200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সেলসিয়াস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50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8" grpId="0" animBg="1"/>
      <p:bldP spid="10" grpId="0" animBg="1"/>
      <p:bldP spid="16" grpId="0"/>
      <p:bldP spid="17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2"/>
          <a:stretch/>
        </p:blipFill>
        <p:spPr bwMode="auto">
          <a:xfrm>
            <a:off x="685800" y="609600"/>
            <a:ext cx="4299857" cy="3886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/>
          <a:extLst/>
        </p:spPr>
      </p:pic>
      <p:sp>
        <p:nvSpPr>
          <p:cNvPr id="3" name="TextBox 2"/>
          <p:cNvSpPr txBox="1"/>
          <p:nvPr/>
        </p:nvSpPr>
        <p:spPr>
          <a:xfrm>
            <a:off x="576430" y="5011271"/>
            <a:ext cx="11337665" cy="1323439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একটি পরিবারে দৈনিক ১.৫ লিটার দুধ লাগে। প্রতি লিটার দুধের দাম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60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টাকা হলে, ঐ পরিবারে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জানুয়ারী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মাসে 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টাকার দুধ লাগবে?   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59" t="-33095" r="-18455" b="-33095"/>
          <a:stretch/>
        </p:blipFill>
        <p:spPr>
          <a:xfrm>
            <a:off x="4985657" y="609600"/>
            <a:ext cx="3304903" cy="3886200"/>
          </a:xfrm>
          <a:prstGeom prst="rect">
            <a:avLst/>
          </a:prstGeom>
          <a:solidFill>
            <a:srgbClr val="DDDDFF"/>
          </a:solidFill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509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04" t="-25584" r="-24668" b="-23157"/>
          <a:stretch/>
        </p:blipFill>
        <p:spPr>
          <a:xfrm>
            <a:off x="5109241" y="952795"/>
            <a:ext cx="3342712" cy="3740359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5750" y="4787205"/>
            <a:ext cx="11426638" cy="193899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একজন রোগী প্রতিদিন তিনটি বোতল থেকে যথাক্রমে  ৫মিঃলিঃ,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১০মিঃলিঃ ও ১৫মিঃলিঃ ঔষধ সেবন করে। সে এক সপ্তাহে কতটুকু ঔষধ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সেবন করে?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385" y="0"/>
            <a:ext cx="11695580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8" y="993135"/>
            <a:ext cx="4580164" cy="37403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291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024" y="3871719"/>
            <a:ext cx="10927976" cy="286232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একটি পরিবারে মাসিক ২ লিটার সরিষার তেল, ৬.৫ লিটার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সয়াবিন তেল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এবং ১.৫ লিটার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নাড়িকেল তেল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ব্যবহৃত হয়।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ক. ঐ পরিবারে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মাসে কত মিলিলিটার তেল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করা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হয়?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মাসে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কত ডেসিলিটার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তেল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হবে?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গ.  এক বছরে কোন প্রকার তেল কতটুকু প্রয়োজন হবে?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30623" y="196615"/>
            <a:ext cx="8034338" cy="3556000"/>
            <a:chOff x="609600" y="546239"/>
            <a:chExt cx="8034338" cy="3556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49690"/>
            <a:stretch/>
          </p:blipFill>
          <p:spPr>
            <a:xfrm>
              <a:off x="5943600" y="546239"/>
              <a:ext cx="2700338" cy="3556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9600" y="546239"/>
              <a:ext cx="5334000" cy="355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836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458" y="0"/>
            <a:ext cx="11474823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4154031"/>
            <a:ext cx="11004176" cy="255454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মোটরগাড়ি ১০ লিটার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পেট্রোলে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৮০ কিলোমিটার যায়।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গাড়িটি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দৈনিক ৬০ কিলোমিটার চলে।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প্রতি লিটার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পেট্রোলের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দাম ৯৯ টাকা।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মার্চ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মাসে কত লিটার তেল খরচ হল?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খ. এক সপ্তাহে কত টাকার তেল ক্রয় করা হল?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প্রতি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কিলোমিটার যেতে কী পরিমান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পেট্রোল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প্রয়োজন?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61" b="-1"/>
          <a:stretch/>
        </p:blipFill>
        <p:spPr>
          <a:xfrm>
            <a:off x="6019800" y="1364036"/>
            <a:ext cx="2362200" cy="267456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64036"/>
            <a:ext cx="5257800" cy="267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223" y="0"/>
            <a:ext cx="11394142" cy="92333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930" t="-21820" r="-22126" b="-42231"/>
          <a:stretch/>
        </p:blipFill>
        <p:spPr bwMode="auto">
          <a:xfrm>
            <a:off x="4815328" y="936812"/>
            <a:ext cx="3472543" cy="35915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6729" y="4810780"/>
            <a:ext cx="8045599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 ট্যাংকটি পূর্ণ হতে কত মগ পানি লাগবে?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83" y="5545886"/>
            <a:ext cx="8059046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এক মগ পানি কত মিলিলিটারের সমান?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729" y="6186862"/>
            <a:ext cx="8059046" cy="52322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এক মগ পানি কত ঘনসেন্টিমিটারের সমান?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41571" y="4810779"/>
            <a:ext cx="2565700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১৮০০ মগ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58828" y="5529999"/>
            <a:ext cx="2526982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১৫০০ মিলিলিটার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54793" y="6186862"/>
            <a:ext cx="2504123" cy="52322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১৫০০ ঘনসেন্টিমিটার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62" t="-3714" r="-11954" b="-3408"/>
          <a:stretch/>
        </p:blipFill>
        <p:spPr bwMode="auto">
          <a:xfrm>
            <a:off x="519953" y="936812"/>
            <a:ext cx="4038600" cy="359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71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95" y="111187"/>
            <a:ext cx="11878234" cy="11079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034" y="4410635"/>
            <a:ext cx="11819965" cy="22725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ফিলিং স্টেশনে দৈনিক ১২০০ লিটার ডিজেল ও ২০০০ লিটার পেট্রোল বিক্রয় হয়। প্রতি লিটার পেট্রোল ৯৫ টাকা এবং ডিজেল ৮০ টাকা 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ক. দৈনিক কত লিটার তেল বিক্রয় হয়?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খ. দৈনিক কত টাকা বিক্রয় হয়?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গ. ডিজেল থেকে কত টাকা কম বিক্রয়মূল্য পাওয়া গেল?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270" y="1370035"/>
            <a:ext cx="4437529" cy="295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5" y="-13648"/>
            <a:ext cx="6687404" cy="66874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5719" y="709684"/>
            <a:ext cx="6660108" cy="31547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99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99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07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" y="3029802"/>
            <a:ext cx="5349923" cy="37240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সাইফুল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সারমারা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নাছির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বিদ্দ্যালয়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বকশীগঞ্জ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০১৭২২৭০৩৭২৭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saifulislambtt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95392" y="3010793"/>
            <a:ext cx="6278160" cy="384720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IN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অষ্ট</a:t>
            </a:r>
            <a:r>
              <a:rPr lang="bn-BD" sz="28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bn-IN" sz="2800" dirty="0" smtClean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r>
              <a:rPr lang="bn-IN" sz="28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28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IN" sz="28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8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নামঃ </a:t>
            </a:r>
            <a:r>
              <a:rPr lang="bn-BD" sz="28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পরিমাপ</a:t>
            </a:r>
            <a:endParaRPr lang="bn-BD" sz="2800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বিষয়বস্তুঃ</a:t>
            </a:r>
            <a:r>
              <a:rPr lang="bn-BD" sz="28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তরল পদার্থের</a:t>
            </a:r>
            <a:r>
              <a:rPr lang="en-US" sz="28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আয়তন পরিমাপ</a:t>
            </a:r>
            <a:endParaRPr lang="bn-IN" sz="2800" dirty="0" smtClean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28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28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 মিনিট</a:t>
            </a:r>
            <a:endParaRPr lang="bn-BD" sz="2800" dirty="0" smtClean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28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২/</a:t>
            </a:r>
            <a:r>
              <a:rPr lang="bn-IN" sz="28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০৪</a:t>
            </a:r>
            <a:r>
              <a:rPr lang="bn-BD" sz="28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/২০১</a:t>
            </a:r>
            <a:r>
              <a:rPr lang="en-US" sz="28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9 </a:t>
            </a:r>
            <a:r>
              <a:rPr lang="en-US" sz="2800" dirty="0" err="1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28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65" y="150125"/>
            <a:ext cx="2211484" cy="262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08538" y="3587261"/>
            <a:ext cx="10591800" cy="2883877"/>
            <a:chOff x="908538" y="3587261"/>
            <a:chExt cx="10591800" cy="2883877"/>
          </a:xfrm>
        </p:grpSpPr>
        <p:grpSp>
          <p:nvGrpSpPr>
            <p:cNvPr id="3" name="Group 2"/>
            <p:cNvGrpSpPr/>
            <p:nvPr/>
          </p:nvGrpSpPr>
          <p:grpSpPr>
            <a:xfrm>
              <a:off x="908538" y="3651738"/>
              <a:ext cx="7391399" cy="2819400"/>
              <a:chOff x="838200" y="3581400"/>
              <a:chExt cx="7391399" cy="281940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48" r="18333"/>
              <a:stretch/>
            </p:blipFill>
            <p:spPr>
              <a:xfrm>
                <a:off x="838200" y="3581400"/>
                <a:ext cx="2122714" cy="2812472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386" t="5454" r="28073" b="5253"/>
              <a:stretch/>
            </p:blipFill>
            <p:spPr>
              <a:xfrm>
                <a:off x="3006973" y="3581400"/>
                <a:ext cx="1184026" cy="2812472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857" r="-13713"/>
              <a:stretch/>
            </p:blipFill>
            <p:spPr>
              <a:xfrm>
                <a:off x="4264381" y="3581400"/>
                <a:ext cx="2250716" cy="2812472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38" r="22095"/>
              <a:stretch/>
            </p:blipFill>
            <p:spPr>
              <a:xfrm>
                <a:off x="6586894" y="3588329"/>
                <a:ext cx="1642705" cy="2812471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7831" y="3587261"/>
              <a:ext cx="2772507" cy="277250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908538" y="453014"/>
            <a:ext cx="10544907" cy="2811862"/>
            <a:chOff x="908538" y="453014"/>
            <a:chExt cx="10544907" cy="281186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24" r="9880" b="21238"/>
            <a:stretch/>
          </p:blipFill>
          <p:spPr>
            <a:xfrm>
              <a:off x="908538" y="453014"/>
              <a:ext cx="7532077" cy="2748039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0312" y="481743"/>
              <a:ext cx="2783133" cy="2783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035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847" y="0"/>
            <a:ext cx="1064050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তরল পদার্থের আয়তন পরিমাপ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657" y="5809129"/>
            <a:ext cx="10142967" cy="830997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তরল পদার্থ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পরিমাপের বিভিন্ন আকারের পাত্র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4339" y="979073"/>
            <a:ext cx="9793343" cy="4614903"/>
            <a:chOff x="950858" y="1382486"/>
            <a:chExt cx="7046308" cy="417793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861" t="-3251" r="1" b="7283"/>
            <a:stretch/>
          </p:blipFill>
          <p:spPr>
            <a:xfrm>
              <a:off x="950858" y="1382486"/>
              <a:ext cx="7046308" cy="4177938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6" name="Oval 5"/>
            <p:cNvSpPr/>
            <p:nvPr/>
          </p:nvSpPr>
          <p:spPr>
            <a:xfrm>
              <a:off x="4044035" y="2438400"/>
              <a:ext cx="664012" cy="5334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553200" y="1393372"/>
              <a:ext cx="990600" cy="2830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scene3d>
              <a:camera prst="perspectiveRelaxed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143000" y="3429000"/>
              <a:ext cx="1524000" cy="2830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scene3d>
              <a:camera prst="perspectiveRelaxed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449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3535" y="165581"/>
            <a:ext cx="10252881" cy="647100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8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IN" sz="8800" dirty="0" smtClean="0">
              <a:solidFill>
                <a:schemeClr val="accent5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60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এই পাঠ শেষে শিক্ষার্থীরা---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তরল পদার্থের আয়তন ব্যাখ্যা করতে পারবে। </a:t>
            </a:r>
            <a:endParaRPr lang="en-US" sz="4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 পদার্থের 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আয়তন পরিমাপের মেট্রিক 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এককাবলি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 পদার্থের 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আয়তন পরিমাপ সংক্রান্ত সমস্যার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 করতে পারবে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13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4114800" y="1142999"/>
            <a:ext cx="1600200" cy="4724401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n 2"/>
          <p:cNvSpPr/>
          <p:nvPr/>
        </p:nvSpPr>
        <p:spPr>
          <a:xfrm>
            <a:off x="4136571" y="2894624"/>
            <a:ext cx="1562100" cy="2972776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1694" y="5956071"/>
            <a:ext cx="11528612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কোনো তরল পদার্থ পাত্রের যতটুকু জায়গা জুড়ে থাকে তা এর আয়তন।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an 4"/>
          <p:cNvSpPr/>
          <p:nvPr/>
        </p:nvSpPr>
        <p:spPr>
          <a:xfrm>
            <a:off x="2438400" y="1142999"/>
            <a:ext cx="1041298" cy="4724401"/>
          </a:xfrm>
          <a:prstGeom prst="can">
            <a:avLst/>
          </a:prstGeom>
          <a:solidFill>
            <a:srgbClr val="E7FF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5"/>
          <p:cNvSpPr/>
          <p:nvPr/>
        </p:nvSpPr>
        <p:spPr>
          <a:xfrm>
            <a:off x="2468550" y="2056423"/>
            <a:ext cx="980998" cy="3810976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990600" y="1142022"/>
            <a:ext cx="787502" cy="4724401"/>
          </a:xfrm>
          <a:prstGeom prst="can">
            <a:avLst/>
          </a:prstGeom>
          <a:solidFill>
            <a:srgbClr val="E7FF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1003351" y="1523024"/>
            <a:ext cx="762000" cy="4344376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an 8"/>
          <p:cNvSpPr/>
          <p:nvPr/>
        </p:nvSpPr>
        <p:spPr>
          <a:xfrm>
            <a:off x="6210300" y="1142999"/>
            <a:ext cx="1866900" cy="4724401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6242957" y="3885223"/>
            <a:ext cx="1828800" cy="1982176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3578" y="134471"/>
            <a:ext cx="11744303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প্রত্যেকটি পাত্রে একই পরিমান পানি ঢালা হয়েছে।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88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599" y="5791200"/>
            <a:ext cx="11344835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তরল পদার্থ বিভিন্ন মাপের  পাত্রের সাহায্যে পরিমাপ করা হয়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34657"/>
            <a:ext cx="1998903" cy="1935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11914094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তরল পদার্থের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আয়তন পরিমাপের বিভিন্ন এককের পাত্র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4" t="6121" r="1665" b="6606"/>
          <a:stretch/>
        </p:blipFill>
        <p:spPr>
          <a:xfrm>
            <a:off x="6532802" y="3145971"/>
            <a:ext cx="1943101" cy="25581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7" t="7725" r="15316" b="10055"/>
          <a:stretch/>
        </p:blipFill>
        <p:spPr>
          <a:xfrm>
            <a:off x="3581400" y="1134658"/>
            <a:ext cx="2024746" cy="193511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12000" r="17429" b="6857"/>
          <a:stretch/>
        </p:blipFill>
        <p:spPr>
          <a:xfrm>
            <a:off x="3593029" y="3145970"/>
            <a:ext cx="2024746" cy="24275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7" r="10952"/>
          <a:stretch/>
        </p:blipFill>
        <p:spPr>
          <a:xfrm>
            <a:off x="857400" y="3222169"/>
            <a:ext cx="165720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12886"/>
            <a:ext cx="1641171" cy="193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8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95256" y="2548910"/>
            <a:ext cx="2862944" cy="29566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arallelogram 2"/>
          <p:cNvSpPr/>
          <p:nvPr/>
        </p:nvSpPr>
        <p:spPr>
          <a:xfrm>
            <a:off x="4649792" y="5471218"/>
            <a:ext cx="3808408" cy="914400"/>
          </a:xfrm>
          <a:prstGeom prst="parallelogram">
            <a:avLst>
              <a:gd name="adj" fmla="val 10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arallelogram 3"/>
          <p:cNvSpPr/>
          <p:nvPr/>
        </p:nvSpPr>
        <p:spPr>
          <a:xfrm rot="16200000" flipV="1">
            <a:off x="3206941" y="3975910"/>
            <a:ext cx="3849624" cy="927006"/>
          </a:xfrm>
          <a:prstGeom prst="parallelogram">
            <a:avLst>
              <a:gd name="adj" fmla="val 10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4659086" y="3781455"/>
            <a:ext cx="3810000" cy="2582769"/>
          </a:xfrm>
          <a:prstGeom prst="cube">
            <a:avLst>
              <a:gd name="adj" fmla="val 35001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arallelogram 5"/>
          <p:cNvSpPr/>
          <p:nvPr/>
        </p:nvSpPr>
        <p:spPr>
          <a:xfrm>
            <a:off x="4648200" y="2514600"/>
            <a:ext cx="3808408" cy="959596"/>
          </a:xfrm>
          <a:prstGeom prst="parallelogram">
            <a:avLst>
              <a:gd name="adj" fmla="val 10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ube 6"/>
          <p:cNvSpPr/>
          <p:nvPr/>
        </p:nvSpPr>
        <p:spPr>
          <a:xfrm>
            <a:off x="4648200" y="2529782"/>
            <a:ext cx="3810000" cy="3871018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648200" y="3581400"/>
            <a:ext cx="1411621" cy="2819400"/>
            <a:chOff x="4280807" y="1385887"/>
            <a:chExt cx="1411621" cy="2819400"/>
          </a:xfrm>
          <a:noFill/>
        </p:grpSpPr>
        <p:sp>
          <p:nvSpPr>
            <p:cNvPr id="9" name="Half Frame 8"/>
            <p:cNvSpPr/>
            <p:nvPr/>
          </p:nvSpPr>
          <p:spPr>
            <a:xfrm>
              <a:off x="4280807" y="3824287"/>
              <a:ext cx="304800" cy="381000"/>
            </a:xfrm>
            <a:prstGeom prst="halfFrame">
              <a:avLst>
                <a:gd name="adj1" fmla="val 8333"/>
                <a:gd name="adj2" fmla="val 10714"/>
              </a:avLst>
            </a:prstGeom>
            <a:grp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>
              <a:off x="4280807" y="3345316"/>
              <a:ext cx="304800" cy="457200"/>
            </a:xfrm>
            <a:prstGeom prst="halfFrame">
              <a:avLst>
                <a:gd name="adj1" fmla="val 8333"/>
                <a:gd name="adj2" fmla="val 10714"/>
              </a:avLst>
            </a:prstGeom>
            <a:grp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>
              <a:off x="4280807" y="2877230"/>
              <a:ext cx="304800" cy="457200"/>
            </a:xfrm>
            <a:prstGeom prst="halfFrame">
              <a:avLst>
                <a:gd name="adj1" fmla="val 8333"/>
                <a:gd name="adj2" fmla="val 10714"/>
              </a:avLst>
            </a:prstGeom>
            <a:grp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4280807" y="2438399"/>
              <a:ext cx="304800" cy="457200"/>
            </a:xfrm>
            <a:prstGeom prst="halfFrame">
              <a:avLst>
                <a:gd name="adj1" fmla="val 8333"/>
                <a:gd name="adj2" fmla="val 10714"/>
              </a:avLst>
            </a:prstGeom>
            <a:grp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>
              <a:off x="4280807" y="1992085"/>
              <a:ext cx="304800" cy="457200"/>
            </a:xfrm>
            <a:prstGeom prst="halfFrame">
              <a:avLst>
                <a:gd name="adj1" fmla="val 8333"/>
                <a:gd name="adj2" fmla="val 10714"/>
              </a:avLst>
            </a:prstGeom>
            <a:grp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>
              <a:off x="4280807" y="1534885"/>
              <a:ext cx="304800" cy="457200"/>
            </a:xfrm>
            <a:prstGeom prst="halfFrame">
              <a:avLst>
                <a:gd name="adj1" fmla="val 8333"/>
                <a:gd name="adj2" fmla="val 10714"/>
              </a:avLst>
            </a:prstGeom>
            <a:grp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26168" y="3633787"/>
              <a:ext cx="938077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১০০০লিঃ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41527" y="3138487"/>
              <a:ext cx="950901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IN" sz="2000" dirty="0"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০০০লিঃ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90902" y="2677175"/>
              <a:ext cx="973343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৩০০০লিঃ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80016" y="2249230"/>
              <a:ext cx="941283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IN" sz="2000" dirty="0"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০০০লিঃ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65588" y="1792030"/>
              <a:ext cx="955711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৫০০০লিঃ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52764" y="1385887"/>
              <a:ext cx="968535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৬০০০লিঃ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1" name="L-Shape 20"/>
          <p:cNvSpPr/>
          <p:nvPr/>
        </p:nvSpPr>
        <p:spPr>
          <a:xfrm flipH="1" flipV="1">
            <a:off x="3886200" y="3088140"/>
            <a:ext cx="2556884" cy="373681"/>
          </a:xfrm>
          <a:prstGeom prst="corner">
            <a:avLst>
              <a:gd name="adj1" fmla="val 68684"/>
              <a:gd name="adj2" fmla="val 3119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L-Shape 21"/>
          <p:cNvSpPr/>
          <p:nvPr/>
        </p:nvSpPr>
        <p:spPr>
          <a:xfrm rot="16200000" flipH="1" flipV="1">
            <a:off x="4736526" y="4557373"/>
            <a:ext cx="3240026" cy="373681"/>
          </a:xfrm>
          <a:prstGeom prst="corner">
            <a:avLst>
              <a:gd name="adj1" fmla="val 68684"/>
              <a:gd name="adj2" fmla="val 3119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L-Shape 22"/>
          <p:cNvSpPr/>
          <p:nvPr/>
        </p:nvSpPr>
        <p:spPr>
          <a:xfrm flipH="1" flipV="1">
            <a:off x="3820422" y="3091542"/>
            <a:ext cx="2622662" cy="382654"/>
          </a:xfrm>
          <a:prstGeom prst="corner">
            <a:avLst>
              <a:gd name="adj1" fmla="val 64850"/>
              <a:gd name="adj2" fmla="val 8266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948953" y="510134"/>
            <a:ext cx="7064188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ট্যাংকের পানি কী দ্বারা পরিমাপ করা হয়?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62400" y="1381780"/>
            <a:ext cx="7037294" cy="83099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ঘনবস্তু আকৃতির মাপনি দ্বারা।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" y="4265123"/>
            <a:ext cx="445554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ট্যাংকে পানির ধারন ক্ষমতা কত?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0860" y="5415898"/>
            <a:ext cx="441424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০০০ লিটার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9601" y="457200"/>
            <a:ext cx="3657599" cy="3273198"/>
            <a:chOff x="609601" y="917802"/>
            <a:chExt cx="3657599" cy="3273198"/>
          </a:xfrm>
        </p:grpSpPr>
        <p:sp>
          <p:nvSpPr>
            <p:cNvPr id="29" name="Flowchart: Stored Data 28"/>
            <p:cNvSpPr/>
            <p:nvPr/>
          </p:nvSpPr>
          <p:spPr>
            <a:xfrm>
              <a:off x="3352800" y="3548741"/>
              <a:ext cx="914400" cy="264661"/>
            </a:xfrm>
            <a:prstGeom prst="flowChartOnlineStorag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609601" y="917802"/>
              <a:ext cx="3352800" cy="3273198"/>
              <a:chOff x="609601" y="457200"/>
              <a:chExt cx="3352800" cy="4267200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1" y="457200"/>
                <a:ext cx="3352800" cy="4267200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1371600" y="1549944"/>
                <a:ext cx="201208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4000" b="1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গাজী ট্যাংক</a:t>
                </a:r>
                <a:endParaRPr lang="en-US" sz="40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47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6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8565" y="161365"/>
            <a:ext cx="10851775" cy="649408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তরল পদার্থ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ের আয়তন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পরিমাপে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মেট্রিক এককাবলি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১০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মিলিলি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টার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(মি.লি.)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=     ১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সেন্টিলি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টার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(সে.লি.)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১০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সেন্টিলি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টার      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=     ১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ডেসিলি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টার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১০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ডেসিলি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টার      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=     ১  লিটার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টার            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=     ১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ডেকা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লিটার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ডেকালি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টার            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=  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১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হেক্টো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লিটার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হেক্টোলি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টার           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=  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১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কিলো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লিটার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তরল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পদার্থ পরিমাপের আদর্শ একক হল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লিটার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endParaRPr lang="bn-IN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56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</TotalTime>
  <Words>532</Words>
  <Application>Microsoft Office PowerPoint</Application>
  <PresentationFormat>Widescreen</PresentationFormat>
  <Paragraphs>87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NikoshBAN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JS COMPUTER</dc:creator>
  <cp:lastModifiedBy>JS COMPUTER</cp:lastModifiedBy>
  <cp:revision>41</cp:revision>
  <dcterms:created xsi:type="dcterms:W3CDTF">2019-05-09T17:24:43Z</dcterms:created>
  <dcterms:modified xsi:type="dcterms:W3CDTF">2019-05-13T10:41:59Z</dcterms:modified>
</cp:coreProperties>
</file>